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7023100" cy="93091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Q0t/yvnWvI8X1/AnfrHXtLCvW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p1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10c0f40c8f_0_30:notes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10c0f40c8f_0_30:notes"/>
          <p:cNvSpPr txBox="1"/>
          <p:nvPr>
            <p:ph idx="1" type="body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2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0c0f40c8f_0_22:notes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10c0f40c8f_0_22:notes"/>
          <p:cNvSpPr txBox="1"/>
          <p:nvPr>
            <p:ph idx="1" type="body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10c0f40c8f_0_14:notes"/>
          <p:cNvSpPr txBox="1"/>
          <p:nvPr>
            <p:ph idx="1" type="body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g310c0f40c8f_0_14:notes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p6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accent3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17" name="Google Shape;1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8"/>
          <p:cNvSpPr/>
          <p:nvPr/>
        </p:nvSpPr>
        <p:spPr>
          <a:xfrm>
            <a:off x="-15875" y="0"/>
            <a:ext cx="11683810" cy="6588125"/>
          </a:xfrm>
          <a:custGeom>
            <a:rect b="b" l="l" r="r" t="t"/>
            <a:pathLst>
              <a:path extrusionOk="0" h="6588125" w="11683810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1600" rotWithShape="0" algn="tl" dir="4380000" dist="152400">
              <a:srgbClr val="000000">
                <a:alpha val="41568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8"/>
          <p:cNvSpPr/>
          <p:nvPr/>
        </p:nvSpPr>
        <p:spPr>
          <a:xfrm>
            <a:off x="0" y="4282257"/>
            <a:ext cx="11329257" cy="2028845"/>
          </a:xfrm>
          <a:custGeom>
            <a:rect b="b" l="l" r="r" t="t"/>
            <a:pathLst>
              <a:path extrusionOk="0" h="2028845" w="11329257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0D5672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0" name="Google Shape;20;p8"/>
          <p:cNvSpPr/>
          <p:nvPr/>
        </p:nvSpPr>
        <p:spPr>
          <a:xfrm>
            <a:off x="0" y="0"/>
            <a:ext cx="8719579" cy="456877"/>
          </a:xfrm>
          <a:custGeom>
            <a:rect b="b" l="l" r="r" t="t"/>
            <a:pathLst>
              <a:path extrusionOk="0" h="456877" w="8719579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0D5672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1" name="Google Shape;21;p8"/>
          <p:cNvSpPr/>
          <p:nvPr/>
        </p:nvSpPr>
        <p:spPr>
          <a:xfrm rot="-180000">
            <a:off x="-161800" y="293317"/>
            <a:ext cx="11367116" cy="5751804"/>
          </a:xfrm>
          <a:custGeom>
            <a:rect b="b" l="l" r="r" t="t"/>
            <a:pathLst>
              <a:path extrusionOk="0" h="5751804" w="11367116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noFill/>
          <a:ln cap="flat" cmpd="sng" w="825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8"/>
          <p:cNvSpPr txBox="1"/>
          <p:nvPr>
            <p:ph type="ctrTitle"/>
          </p:nvPr>
        </p:nvSpPr>
        <p:spPr>
          <a:xfrm rot="-180000">
            <a:off x="891201" y="662656"/>
            <a:ext cx="9755187" cy="2766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8000"/>
              <a:buFont typeface="Impact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subTitle"/>
          </p:nvPr>
        </p:nvSpPr>
        <p:spPr>
          <a:xfrm rot="-180000">
            <a:off x="983062" y="3505209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80"/>
              <a:buNone/>
              <a:defRPr sz="2800">
                <a:solidFill>
                  <a:srgbClr val="7F7F7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 rot="-180000">
            <a:off x="4948541" y="4578463"/>
            <a:ext cx="6143653" cy="1163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76CE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 rot="-180000">
            <a:off x="9144" y="4882896"/>
            <a:ext cx="4050792" cy="1197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 rot="-180000">
            <a:off x="9851758" y="3832648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8"/>
          <p:cNvSpPr/>
          <p:nvPr/>
        </p:nvSpPr>
        <p:spPr>
          <a:xfrm rot="-180000">
            <a:off x="4221385" y="5111356"/>
            <a:ext cx="515386" cy="515386"/>
          </a:xfrm>
          <a:prstGeom prst="star5">
            <a:avLst>
              <a:gd fmla="val 26693" name="adj"/>
              <a:gd fmla="val 105146" name="hf"/>
              <a:gd fmla="val 110557" name="vf"/>
            </a:avLst>
          </a:prstGeom>
          <a:solidFill>
            <a:srgbClr val="76CEEF">
              <a:alpha val="4862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685800" y="4106333"/>
            <a:ext cx="10394708" cy="5888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3200"/>
              <a:buFont typeface="Impact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/>
          <p:nvPr>
            <p:ph idx="2" type="pic"/>
          </p:nvPr>
        </p:nvSpPr>
        <p:spPr>
          <a:xfrm>
            <a:off x="685801" y="685799"/>
            <a:ext cx="10392513" cy="319490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685780" y="4702923"/>
            <a:ext cx="10394728" cy="6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56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685801" y="685800"/>
            <a:ext cx="10396902" cy="31949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685779" y="4106333"/>
            <a:ext cx="10394729" cy="1273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1121732" y="685800"/>
            <a:ext cx="9525020" cy="2916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1550264" y="3610032"/>
            <a:ext cx="8667956" cy="377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685801" y="4106334"/>
            <a:ext cx="10396882" cy="1268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6" name="Google Shape;96;p19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685800" y="1723854"/>
            <a:ext cx="10394707" cy="25118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685800" y="4247468"/>
            <a:ext cx="10394707" cy="114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104" name="Google Shape;104;p2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685802" y="685800"/>
            <a:ext cx="10394706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68580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685802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1" name="Google Shape;111;p21"/>
          <p:cNvSpPr txBox="1"/>
          <p:nvPr>
            <p:ph idx="3" type="body"/>
          </p:nvPr>
        </p:nvSpPr>
        <p:spPr>
          <a:xfrm>
            <a:off x="423462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2" name="Google Shape;112;p21"/>
          <p:cNvSpPr txBox="1"/>
          <p:nvPr>
            <p:ph idx="4" type="body"/>
          </p:nvPr>
        </p:nvSpPr>
        <p:spPr>
          <a:xfrm>
            <a:off x="4234621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3" name="Google Shape;113;p21"/>
          <p:cNvSpPr txBox="1"/>
          <p:nvPr>
            <p:ph idx="5" type="body"/>
          </p:nvPr>
        </p:nvSpPr>
        <p:spPr>
          <a:xfrm>
            <a:off x="7770380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4" name="Google Shape;114;p21"/>
          <p:cNvSpPr txBox="1"/>
          <p:nvPr>
            <p:ph idx="6" type="body"/>
          </p:nvPr>
        </p:nvSpPr>
        <p:spPr>
          <a:xfrm>
            <a:off x="7770380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1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Picture Column">
  <p:cSld name="3 Picture Colum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69184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1" name="Google Shape;121;p22"/>
          <p:cNvSpPr/>
          <p:nvPr>
            <p:ph idx="2" type="pic"/>
          </p:nvPr>
        </p:nvSpPr>
        <p:spPr>
          <a:xfrm>
            <a:off x="685780" y="2063395"/>
            <a:ext cx="3310128" cy="1536725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2" name="Google Shape;122;p22"/>
          <p:cNvSpPr txBox="1"/>
          <p:nvPr>
            <p:ph idx="3" type="body"/>
          </p:nvPr>
        </p:nvSpPr>
        <p:spPr>
          <a:xfrm>
            <a:off x="691840" y="4389287"/>
            <a:ext cx="3310128" cy="98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3" name="Google Shape;123;p22"/>
          <p:cNvSpPr txBox="1"/>
          <p:nvPr>
            <p:ph idx="4" type="body"/>
          </p:nvPr>
        </p:nvSpPr>
        <p:spPr>
          <a:xfrm>
            <a:off x="423741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4" name="Google Shape;124;p22"/>
          <p:cNvSpPr/>
          <p:nvPr>
            <p:ph idx="5" type="pic"/>
          </p:nvPr>
        </p:nvSpPr>
        <p:spPr>
          <a:xfrm>
            <a:off x="4235999" y="2063395"/>
            <a:ext cx="3310128" cy="1535237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5" name="Google Shape;125;p22"/>
          <p:cNvSpPr txBox="1"/>
          <p:nvPr>
            <p:ph idx="6" type="body"/>
          </p:nvPr>
        </p:nvSpPr>
        <p:spPr>
          <a:xfrm>
            <a:off x="4235999" y="4389286"/>
            <a:ext cx="3310128" cy="9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6" name="Google Shape;126;p22"/>
          <p:cNvSpPr txBox="1"/>
          <p:nvPr>
            <p:ph idx="7" type="body"/>
          </p:nvPr>
        </p:nvSpPr>
        <p:spPr>
          <a:xfrm>
            <a:off x="7768944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7" name="Google Shape;127;p22"/>
          <p:cNvSpPr/>
          <p:nvPr>
            <p:ph idx="8" type="pic"/>
          </p:nvPr>
        </p:nvSpPr>
        <p:spPr>
          <a:xfrm>
            <a:off x="7768819" y="2063394"/>
            <a:ext cx="3310128" cy="1537196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8" name="Google Shape;128;p22"/>
          <p:cNvSpPr txBox="1"/>
          <p:nvPr>
            <p:ph idx="9" type="body"/>
          </p:nvPr>
        </p:nvSpPr>
        <p:spPr>
          <a:xfrm>
            <a:off x="7768819" y="4389284"/>
            <a:ext cx="3310128" cy="98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9" name="Google Shape;129;p2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 rot="5400000">
            <a:off x="4227559" y="-1478362"/>
            <a:ext cx="3311190" cy="103947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 rot="5400000">
            <a:off x="7603792" y="1897870"/>
            <a:ext cx="4688785" cy="22646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 rot="5400000">
            <a:off x="2293623" y="-922023"/>
            <a:ext cx="4688785" cy="79044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41" name="Google Shape;141;p2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685801" y="685800"/>
            <a:ext cx="10396882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" type="body"/>
          </p:nvPr>
        </p:nvSpPr>
        <p:spPr>
          <a:xfrm>
            <a:off x="685800" y="2063396"/>
            <a:ext cx="5088714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2" type="body"/>
          </p:nvPr>
        </p:nvSpPr>
        <p:spPr>
          <a:xfrm>
            <a:off x="5993971" y="2063396"/>
            <a:ext cx="5086538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685801" y="685800"/>
            <a:ext cx="10394707" cy="3193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685801" y="3742267"/>
            <a:ext cx="10394707" cy="1639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11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>
            <p:ph type="title"/>
          </p:nvPr>
        </p:nvSpPr>
        <p:spPr>
          <a:xfrm>
            <a:off x="685801" y="685800"/>
            <a:ext cx="10394707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" type="body"/>
          </p:nvPr>
        </p:nvSpPr>
        <p:spPr>
          <a:xfrm>
            <a:off x="918356" y="2063396"/>
            <a:ext cx="4856158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0" name="Google Shape;50;p12"/>
          <p:cNvSpPr txBox="1"/>
          <p:nvPr>
            <p:ph idx="2" type="body"/>
          </p:nvPr>
        </p:nvSpPr>
        <p:spPr>
          <a:xfrm>
            <a:off x="685802" y="2861733"/>
            <a:ext cx="5088712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3" type="body"/>
          </p:nvPr>
        </p:nvSpPr>
        <p:spPr>
          <a:xfrm>
            <a:off x="6218191" y="2063396"/>
            <a:ext cx="4864491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2" name="Google Shape;52;p12"/>
          <p:cNvSpPr txBox="1"/>
          <p:nvPr>
            <p:ph idx="4" type="body"/>
          </p:nvPr>
        </p:nvSpPr>
        <p:spPr>
          <a:xfrm>
            <a:off x="5993969" y="2861733"/>
            <a:ext cx="5088713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693643" y="685800"/>
            <a:ext cx="4126860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3600"/>
              <a:buFont typeface="Impact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5046132" y="685800"/>
            <a:ext cx="6034375" cy="46887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693642" y="2709052"/>
            <a:ext cx="4126861" cy="2665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685800" y="685800"/>
            <a:ext cx="6345302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3600"/>
              <a:buFont typeface="Impact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/>
          <p:nvPr>
            <p:ph idx="2" type="pic"/>
          </p:nvPr>
        </p:nvSpPr>
        <p:spPr>
          <a:xfrm>
            <a:off x="7482362" y="0"/>
            <a:ext cx="3598146" cy="507153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685801" y="2709052"/>
            <a:ext cx="6345301" cy="2362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76" name="Google Shape;76;p16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6" name="Google Shape;6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oogle Shape;7;p7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>
          <p:nvSpPr>
            <p:cNvPr id="8" name="Google Shape;8;p7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98425" rotWithShape="0" algn="tl" dir="4380000" dist="76200">
                <a:srgbClr val="000000">
                  <a:alpha val="66666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7"/>
            <p:cNvSpPr/>
            <p:nvPr/>
          </p:nvSpPr>
          <p:spPr>
            <a:xfrm>
              <a:off x="-25397" y="0"/>
              <a:ext cx="11773291" cy="6419514"/>
            </a:xfrm>
            <a:custGeom>
              <a:rect b="b" l="l" r="r" t="t"/>
              <a:pathLst>
                <a:path extrusionOk="0" h="6419514" w="11773291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noFill/>
            <a:ln cap="flat" cmpd="sng" w="8255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34000">
                  <a:schemeClr val="accent1"/>
                </a:gs>
                <a:gs pos="100000">
                  <a:srgbClr val="0D5672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" name="Google Shape;11;p7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6CEEF"/>
              </a:buClr>
              <a:buSzPts val="5400"/>
              <a:buFont typeface="Impact"/>
              <a:buNone/>
              <a:defRPr b="0" i="0" sz="54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" type="body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76CEEF"/>
              </a:buClr>
              <a:buSzPts val="32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-41148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88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-39116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5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-370839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-370839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-370839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-370839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-37084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-37084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76CEEF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76CEE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>
            <p:ph type="title"/>
          </p:nvPr>
        </p:nvSpPr>
        <p:spPr>
          <a:xfrm>
            <a:off x="685801" y="685800"/>
            <a:ext cx="10394700" cy="319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ts val="8000"/>
              <a:buFont typeface="Impact"/>
              <a:buNone/>
            </a:pPr>
            <a:r>
              <a:rPr lang="en-US">
                <a:solidFill>
                  <a:srgbClr val="1482AB"/>
                </a:solidFill>
              </a:rPr>
              <a:t>2024-2025 </a:t>
            </a:r>
            <a:endParaRPr>
              <a:solidFill>
                <a:srgbClr val="1482AB"/>
              </a:solidFill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ts val="8000"/>
              <a:buFont typeface="Impact"/>
              <a:buNone/>
            </a:pPr>
            <a:r>
              <a:rPr lang="en-US">
                <a:solidFill>
                  <a:srgbClr val="1482AB"/>
                </a:solidFill>
              </a:rPr>
              <a:t>FINANCIAL UPDATE</a:t>
            </a:r>
            <a:endParaRPr/>
          </a:p>
        </p:txBody>
      </p:sp>
      <p:sp>
        <p:nvSpPr>
          <p:cNvPr id="149" name="Google Shape;149;p1"/>
          <p:cNvSpPr txBox="1"/>
          <p:nvPr>
            <p:ph idx="1" type="body"/>
          </p:nvPr>
        </p:nvSpPr>
        <p:spPr>
          <a:xfrm>
            <a:off x="685801" y="3742267"/>
            <a:ext cx="10394700" cy="16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6240"/>
              <a:buNone/>
            </a:pPr>
            <a:r>
              <a:rPr lang="en-US" sz="4500">
                <a:latin typeface="Calibri"/>
                <a:ea typeface="Calibri"/>
                <a:cs typeface="Calibri"/>
                <a:sym typeface="Calibri"/>
              </a:rPr>
              <a:t>WESTINGHOUSE ARTS ACADEMY</a:t>
            </a:r>
            <a:endParaRPr sz="4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6240"/>
              <a:buNone/>
            </a:pPr>
            <a:r>
              <a:rPr lang="en-US" sz="3000"/>
              <a:t>NOVEMBER 2024</a:t>
            </a:r>
            <a:endParaRPr sz="3000"/>
          </a:p>
          <a:p>
            <a:pPr indent="0" lvl="0" marL="0" rt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10c0f40c8f_0_30"/>
          <p:cNvSpPr txBox="1"/>
          <p:nvPr>
            <p:ph type="title"/>
          </p:nvPr>
        </p:nvSpPr>
        <p:spPr>
          <a:xfrm>
            <a:off x="685801" y="685800"/>
            <a:ext cx="10396800" cy="1152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2"/>
                </a:solidFill>
              </a:rPr>
              <a:t>ENROLLMENT - DECLINING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5" name="Google Shape;155;g310c0f40c8f_0_30"/>
          <p:cNvSpPr txBox="1"/>
          <p:nvPr>
            <p:ph idx="1" type="body"/>
          </p:nvPr>
        </p:nvSpPr>
        <p:spPr>
          <a:xfrm>
            <a:off x="685800" y="1837800"/>
            <a:ext cx="10394700" cy="3536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500"/>
              <a:t>END OF 2023-2024 SCHOOL YEAR 		331</a:t>
            </a:r>
            <a:endParaRPr sz="3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500"/>
              <a:t>BEGINNING OF 2024-2025 YEAR			300</a:t>
            </a:r>
            <a:endParaRPr sz="3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500"/>
              <a:t>CURRENT 											288			</a:t>
            </a:r>
            <a:endParaRPr sz="3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>
            <p:ph type="title"/>
          </p:nvPr>
        </p:nvSpPr>
        <p:spPr>
          <a:xfrm>
            <a:off x="685800" y="353775"/>
            <a:ext cx="10394700" cy="10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ts val="4000"/>
              <a:buFont typeface="Impact"/>
              <a:buNone/>
            </a:pPr>
            <a:r>
              <a:rPr lang="en-US" sz="4000">
                <a:solidFill>
                  <a:srgbClr val="1482AB"/>
                </a:solidFill>
              </a:rPr>
              <a:t>REVENUE:  CHANGE BASED ON ENROLLMENT</a:t>
            </a:r>
            <a:endParaRPr/>
          </a:p>
        </p:txBody>
      </p:sp>
      <p:sp>
        <p:nvSpPr>
          <p:cNvPr id="161" name="Google Shape;161;p2"/>
          <p:cNvSpPr txBox="1"/>
          <p:nvPr>
            <p:ph idx="1" type="body"/>
          </p:nvPr>
        </p:nvSpPr>
        <p:spPr>
          <a:xfrm>
            <a:off x="918300" y="1093225"/>
            <a:ext cx="4856100" cy="7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</a:pPr>
            <a:r>
              <a:rPr lang="en-US" sz="3500"/>
              <a:t>Budgeted Revenue</a:t>
            </a:r>
            <a:endParaRPr sz="3500"/>
          </a:p>
        </p:txBody>
      </p:sp>
      <p:sp>
        <p:nvSpPr>
          <p:cNvPr id="162" name="Google Shape;162;p2"/>
          <p:cNvSpPr txBox="1"/>
          <p:nvPr>
            <p:ph idx="2" type="body"/>
          </p:nvPr>
        </p:nvSpPr>
        <p:spPr>
          <a:xfrm>
            <a:off x="685800" y="1876175"/>
            <a:ext cx="5088600" cy="349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-2,500.00	Interest on Investments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</a:rPr>
              <a:t>40,000.00	Admissions	</a:t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</a:rPr>
              <a:t>-15,000.00	Special Events Revenue</a:t>
            </a: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-60,000.00	Fed Pass Thru - IDEA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-25,000.00	Contributions/Donations/Grants Unrestricted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FF0000"/>
                </a:solidFill>
              </a:rPr>
              <a:t>-5,790,000.00</a:t>
            </a:r>
            <a:r>
              <a:rPr lang="en-US"/>
              <a:t>	Receipts from Other LEAs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-100,000.00	Title I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-10,000.00	Title II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-10,000.00	Title IV Part A-Safe-Drug Free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800"/>
              <a:t>$6,052,500    TOTAL</a:t>
            </a:r>
            <a:endParaRPr sz="3800"/>
          </a:p>
        </p:txBody>
      </p:sp>
      <p:sp>
        <p:nvSpPr>
          <p:cNvPr id="163" name="Google Shape;163;p2"/>
          <p:cNvSpPr txBox="1"/>
          <p:nvPr>
            <p:ph idx="3" type="body"/>
          </p:nvPr>
        </p:nvSpPr>
        <p:spPr>
          <a:xfrm>
            <a:off x="5295025" y="1151225"/>
            <a:ext cx="5675400" cy="565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500"/>
              <a:t>Revenue Current Enrollment</a:t>
            </a:r>
            <a:endParaRPr sz="3500"/>
          </a:p>
        </p:txBody>
      </p:sp>
      <p:sp>
        <p:nvSpPr>
          <p:cNvPr id="164" name="Google Shape;164;p2"/>
          <p:cNvSpPr txBox="1"/>
          <p:nvPr>
            <p:ph idx="4" type="body"/>
          </p:nvPr>
        </p:nvSpPr>
        <p:spPr>
          <a:xfrm>
            <a:off x="5552275" y="1876175"/>
            <a:ext cx="5675400" cy="349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-2,500.00	Interest on Investments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</a:t>
            </a:r>
            <a:r>
              <a:rPr lang="en-US">
                <a:highlight>
                  <a:srgbClr val="FFFF00"/>
                </a:highlight>
              </a:rPr>
              <a:t>40,000.00	Admissions	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highlight>
                  <a:srgbClr val="FFFF00"/>
                </a:highlight>
              </a:rPr>
              <a:t>-15,000.00	Special Events Revenue</a:t>
            </a: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-60,000.00	Fed Pass Thru - IDEA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-25,000.00	Contributions/Donations/Grants Unrestricted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FF0000"/>
                </a:solidFill>
              </a:rPr>
              <a:t>-5,549,007.00</a:t>
            </a:r>
            <a:r>
              <a:rPr lang="en-US"/>
              <a:t>	Receipts from Other LEAs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-100,000.00	Title I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-10,000.00	Title II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-10,000.00	Title IV Part A-Safe-Drug Free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800"/>
              <a:t>$5,811,507     TOTAL</a:t>
            </a:r>
            <a:r>
              <a:rPr lang="en-US"/>
              <a:t>	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685800" y="252275"/>
            <a:ext cx="10394700" cy="7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ts val="3600"/>
              <a:buFont typeface="Impact"/>
              <a:buNone/>
            </a:pPr>
            <a:r>
              <a:rPr lang="en-US" sz="3600">
                <a:solidFill>
                  <a:srgbClr val="1482AB"/>
                </a:solidFill>
              </a:rPr>
              <a:t>EXPENSES: Does NOT include OUTSTANDING debt</a:t>
            </a:r>
            <a:endParaRPr/>
          </a:p>
        </p:txBody>
      </p:sp>
      <p:sp>
        <p:nvSpPr>
          <p:cNvPr id="170" name="Google Shape;170;p3"/>
          <p:cNvSpPr txBox="1"/>
          <p:nvPr>
            <p:ph idx="1" type="body"/>
          </p:nvPr>
        </p:nvSpPr>
        <p:spPr>
          <a:xfrm>
            <a:off x="918350" y="832175"/>
            <a:ext cx="4856100" cy="5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02563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50"/>
              <a:buChar char="•"/>
            </a:pPr>
            <a:r>
              <a:rPr lang="en-US"/>
              <a:t>Budgeted Expenses</a:t>
            </a:r>
            <a:endParaRPr/>
          </a:p>
        </p:txBody>
      </p:sp>
      <p:sp>
        <p:nvSpPr>
          <p:cNvPr id="171" name="Google Shape;171;p3"/>
          <p:cNvSpPr txBox="1"/>
          <p:nvPr>
            <p:ph idx="2" type="body"/>
          </p:nvPr>
        </p:nvSpPr>
        <p:spPr>
          <a:xfrm>
            <a:off x="599100" y="1615175"/>
            <a:ext cx="5088600" cy="3759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2,879,970.00		Salary &amp; Benefit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65,000.00		Staff needs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18,000.00		Special Ed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569,500.00		Program &amp; Finances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1,287,000.00		Rent &amp; Building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235,000.00		Transportation / Recruitment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highlight>
                  <a:srgbClr val="FFFF00"/>
                </a:highlight>
              </a:rPr>
              <a:t>0.00			School sponsored funding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986,000.00		Bond loan payment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400"/>
              <a:t>$6,040,470		TOTAL</a:t>
            </a:r>
            <a:endParaRPr sz="3400"/>
          </a:p>
        </p:txBody>
      </p:sp>
      <p:sp>
        <p:nvSpPr>
          <p:cNvPr id="172" name="Google Shape;172;p3"/>
          <p:cNvSpPr txBox="1"/>
          <p:nvPr>
            <p:ph idx="3" type="body"/>
          </p:nvPr>
        </p:nvSpPr>
        <p:spPr>
          <a:xfrm>
            <a:off x="5280525" y="629225"/>
            <a:ext cx="5802300" cy="783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Current based after first round cuts</a:t>
            </a:r>
            <a:endParaRPr/>
          </a:p>
        </p:txBody>
      </p:sp>
      <p:sp>
        <p:nvSpPr>
          <p:cNvPr id="173" name="Google Shape;173;p3"/>
          <p:cNvSpPr txBox="1"/>
          <p:nvPr>
            <p:ph idx="4" type="body"/>
          </p:nvPr>
        </p:nvSpPr>
        <p:spPr>
          <a:xfrm>
            <a:off x="5280525" y="1615175"/>
            <a:ext cx="5451600" cy="433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2,620,000		Salary &amp; Benefit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65,000.00		Staff needs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18,000.00		Special Ed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569,500		Program &amp; Finances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1,242,000		Rent &amp; Building 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235,000		Transportation / Recruitment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>
                <a:highlight>
                  <a:srgbClr val="FFFF00"/>
                </a:highlight>
              </a:rPr>
              <a:t>0.00			School sponsored funding</a:t>
            </a:r>
            <a:endParaRPr sz="43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986,000		Bond loan payment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	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7350"/>
              <a:t>$5,735,500		TOTAL</a:t>
            </a:r>
            <a:endParaRPr sz="73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73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10c0f40c8f_0_22"/>
          <p:cNvSpPr txBox="1"/>
          <p:nvPr>
            <p:ph type="title"/>
          </p:nvPr>
        </p:nvSpPr>
        <p:spPr>
          <a:xfrm>
            <a:off x="685800" y="353775"/>
            <a:ext cx="10394700" cy="1244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2"/>
                </a:solidFill>
              </a:rPr>
              <a:t>SUMMARY - Cuts are not enough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9" name="Google Shape;179;g310c0f40c8f_0_22"/>
          <p:cNvSpPr txBox="1"/>
          <p:nvPr>
            <p:ph idx="1" type="body"/>
          </p:nvPr>
        </p:nvSpPr>
        <p:spPr>
          <a:xfrm>
            <a:off x="918350" y="1325200"/>
            <a:ext cx="4856100" cy="666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BUDGETED FIGURES</a:t>
            </a:r>
            <a:endParaRPr/>
          </a:p>
        </p:txBody>
      </p:sp>
      <p:sp>
        <p:nvSpPr>
          <p:cNvPr id="180" name="Google Shape;180;g310c0f40c8f_0_22"/>
          <p:cNvSpPr txBox="1"/>
          <p:nvPr>
            <p:ph idx="2" type="body"/>
          </p:nvPr>
        </p:nvSpPr>
        <p:spPr>
          <a:xfrm>
            <a:off x="685800" y="2079150"/>
            <a:ext cx="5088600" cy="3048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REVENUE -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$6,052,500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EXPENSES 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$6,040,470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OUTSTANDING DEBT 	$1,187,000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81" name="Google Shape;181;g310c0f40c8f_0_22"/>
          <p:cNvSpPr txBox="1"/>
          <p:nvPr>
            <p:ph idx="3" type="body"/>
          </p:nvPr>
        </p:nvSpPr>
        <p:spPr>
          <a:xfrm>
            <a:off x="6216000" y="1325200"/>
            <a:ext cx="4864500" cy="666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CURRENT </a:t>
            </a:r>
            <a:endParaRPr/>
          </a:p>
        </p:txBody>
      </p:sp>
      <p:sp>
        <p:nvSpPr>
          <p:cNvPr id="182" name="Google Shape;182;g310c0f40c8f_0_22"/>
          <p:cNvSpPr txBox="1"/>
          <p:nvPr>
            <p:ph idx="4" type="body"/>
          </p:nvPr>
        </p:nvSpPr>
        <p:spPr>
          <a:xfrm>
            <a:off x="5993975" y="2137150"/>
            <a:ext cx="5088600" cy="323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REVENUE 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$5,811,507 	LOSS	</a:t>
            </a:r>
            <a:r>
              <a:rPr lang="en-US">
                <a:solidFill>
                  <a:srgbClr val="FF0000"/>
                </a:solidFill>
              </a:rPr>
              <a:t>(240,993)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EXPENSES 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$5,735,500 	CUTS 	(304,970)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OUTSTANDING DEBT 		$1,187,000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10c0f40c8f_0_14"/>
          <p:cNvSpPr txBox="1"/>
          <p:nvPr>
            <p:ph type="title"/>
          </p:nvPr>
        </p:nvSpPr>
        <p:spPr>
          <a:xfrm>
            <a:off x="685800" y="121800"/>
            <a:ext cx="10394700" cy="79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ts val="3600"/>
              <a:buFont typeface="Impact"/>
              <a:buNone/>
            </a:pPr>
            <a:r>
              <a:rPr lang="en-US" sz="3600">
                <a:solidFill>
                  <a:srgbClr val="1482AB"/>
                </a:solidFill>
              </a:rPr>
              <a:t>EXPENSES: Including Outstanding Debt</a:t>
            </a:r>
            <a:endParaRPr/>
          </a:p>
        </p:txBody>
      </p:sp>
      <p:sp>
        <p:nvSpPr>
          <p:cNvPr id="188" name="Google Shape;188;g310c0f40c8f_0_14"/>
          <p:cNvSpPr txBox="1"/>
          <p:nvPr>
            <p:ph idx="1" type="body"/>
          </p:nvPr>
        </p:nvSpPr>
        <p:spPr>
          <a:xfrm>
            <a:off x="344550" y="919250"/>
            <a:ext cx="5249700" cy="30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47500"/>
          </a:bodyPr>
          <a:lstStyle/>
          <a:p>
            <a:pPr indent="-117553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8076"/>
              <a:buChar char="•"/>
            </a:pPr>
            <a:r>
              <a:t/>
            </a:r>
            <a:endParaRPr/>
          </a:p>
        </p:txBody>
      </p:sp>
      <p:sp>
        <p:nvSpPr>
          <p:cNvPr id="189" name="Google Shape;189;g310c0f40c8f_0_14"/>
          <p:cNvSpPr txBox="1"/>
          <p:nvPr>
            <p:ph idx="2" type="body"/>
          </p:nvPr>
        </p:nvSpPr>
        <p:spPr>
          <a:xfrm>
            <a:off x="243600" y="1035250"/>
            <a:ext cx="5451600" cy="4683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2,620,000		Salary &amp; Benefit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65,000.00		Staff needs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18,000.00		Special Ed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569,500		Program &amp; Finances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1,242,000		Rent &amp; Building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235,000		Transportation / Recruitment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0.00			School sponsored funding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986,000		Bond loan payment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</a:rPr>
              <a:t>$1,187,000		Outstanding Vendor Debt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800">
                <a:solidFill>
                  <a:srgbClr val="FF0000"/>
                </a:solidFill>
              </a:rPr>
              <a:t>$6,922,500		TOTAL</a:t>
            </a:r>
            <a:endParaRPr sz="38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800"/>
              <a:t>$5,811,507 		Revenue 288 kids</a:t>
            </a:r>
            <a:endParaRPr sz="3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800">
                <a:solidFill>
                  <a:srgbClr val="FF0000"/>
                </a:solidFill>
              </a:rPr>
              <a:t>$1,110,993 	 	Unfunded expenses</a:t>
            </a:r>
            <a:endParaRPr sz="3800">
              <a:solidFill>
                <a:srgbClr val="FF0000"/>
              </a:solidFill>
            </a:endParaRPr>
          </a:p>
        </p:txBody>
      </p:sp>
      <p:sp>
        <p:nvSpPr>
          <p:cNvPr id="190" name="Google Shape;190;g310c0f40c8f_0_14"/>
          <p:cNvSpPr txBox="1"/>
          <p:nvPr>
            <p:ph idx="3" type="body"/>
          </p:nvPr>
        </p:nvSpPr>
        <p:spPr>
          <a:xfrm>
            <a:off x="5280525" y="730750"/>
            <a:ext cx="5802300" cy="304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Additional cuts made</a:t>
            </a:r>
            <a:endParaRPr/>
          </a:p>
        </p:txBody>
      </p:sp>
      <p:sp>
        <p:nvSpPr>
          <p:cNvPr id="191" name="Google Shape;191;g310c0f40c8f_0_14"/>
          <p:cNvSpPr txBox="1"/>
          <p:nvPr>
            <p:ph idx="4" type="body"/>
          </p:nvPr>
        </p:nvSpPr>
        <p:spPr>
          <a:xfrm>
            <a:off x="5483500" y="1107725"/>
            <a:ext cx="5886600" cy="519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2,620,000		Salary &amp; Benefit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65,000		Staff needs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18,000		Special Ed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749,500		Program &amp; Finances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837,000		Rent &amp; Building 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165,000		Transportation / Recruitment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>
                <a:highlight>
                  <a:srgbClr val="FFFF00"/>
                </a:highlight>
              </a:rPr>
              <a:t>0.00			School sponsored funding</a:t>
            </a:r>
            <a:endParaRPr sz="43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/>
              <a:t>674</a:t>
            </a:r>
            <a:r>
              <a:rPr lang="en-US" sz="4300"/>
              <a:t>,000		Bond loan payment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300">
                <a:solidFill>
                  <a:srgbClr val="FF0000"/>
                </a:solidFill>
              </a:rPr>
              <a:t>$1,187,000		Unfunded expenses</a:t>
            </a:r>
            <a:endParaRPr sz="43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7350">
                <a:solidFill>
                  <a:srgbClr val="FF0000"/>
                </a:solidFill>
              </a:rPr>
              <a:t>$6,315,500</a:t>
            </a:r>
            <a:r>
              <a:rPr lang="en-US" sz="7350">
                <a:solidFill>
                  <a:srgbClr val="FF0000"/>
                </a:solidFill>
              </a:rPr>
              <a:t>		TOTAL</a:t>
            </a:r>
            <a:endParaRPr sz="73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7350"/>
              <a:t>$5,811,507			Revenue 288 kids</a:t>
            </a:r>
            <a:endParaRPr sz="73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7350">
                <a:solidFill>
                  <a:srgbClr val="FF0000"/>
                </a:solidFill>
              </a:rPr>
              <a:t>$503,993		Unfunded expenses</a:t>
            </a:r>
            <a:endParaRPr sz="73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73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"/>
          <p:cNvSpPr txBox="1"/>
          <p:nvPr>
            <p:ph type="title"/>
          </p:nvPr>
        </p:nvSpPr>
        <p:spPr>
          <a:xfrm>
            <a:off x="685801" y="685801"/>
            <a:ext cx="10396882" cy="5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482AB"/>
              </a:buClr>
              <a:buSzPct val="100000"/>
              <a:buFont typeface="Impact"/>
              <a:buNone/>
            </a:pPr>
            <a:r>
              <a:rPr lang="en-US">
                <a:solidFill>
                  <a:srgbClr val="1482AB"/>
                </a:solidFill>
              </a:rPr>
              <a:t>BOTTOM LINE:</a:t>
            </a:r>
            <a:endParaRPr/>
          </a:p>
        </p:txBody>
      </p:sp>
      <p:sp>
        <p:nvSpPr>
          <p:cNvPr id="197" name="Google Shape;197;p6"/>
          <p:cNvSpPr txBox="1"/>
          <p:nvPr>
            <p:ph idx="1" type="body"/>
          </p:nvPr>
        </p:nvSpPr>
        <p:spPr>
          <a:xfrm>
            <a:off x="685800" y="1568740"/>
            <a:ext cx="10394707" cy="38058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54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2225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REVENUE:				$5,811,507</a:t>
            </a:r>
            <a:endParaRPr sz="3500"/>
          </a:p>
          <a:p>
            <a:pPr indent="-22225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EXPENSES:			</a:t>
            </a:r>
            <a:r>
              <a:rPr lang="en-US" sz="3500" u="sng">
                <a:solidFill>
                  <a:schemeClr val="accent1"/>
                </a:solidFill>
              </a:rPr>
              <a:t>$6,315,500</a:t>
            </a:r>
            <a:endParaRPr sz="3500"/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80"/>
              <a:buNone/>
            </a:pPr>
            <a:r>
              <a:rPr lang="en-US" sz="3500"/>
              <a:t>						  </a:t>
            </a:r>
            <a:r>
              <a:rPr lang="en-US" sz="3500">
                <a:solidFill>
                  <a:srgbClr val="FF0000"/>
                </a:solidFill>
              </a:rPr>
              <a:t>$503,993</a:t>
            </a:r>
            <a:r>
              <a:rPr lang="en-US" sz="3500"/>
              <a:t>  NEGATIVE FUND BALANCE</a:t>
            </a:r>
            <a:endParaRPr sz="3500"/>
          </a:p>
          <a:p>
            <a:pPr indent="-22225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		</a:t>
            </a:r>
            <a:endParaRPr sz="3500">
              <a:solidFill>
                <a:srgbClr val="FF0000"/>
              </a:solidFill>
            </a:endParaRPr>
          </a:p>
          <a:p>
            <a:pPr indent="-254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in Event">
  <a:themeElements>
    <a:clrScheme name="Blue II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